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F6499B-904D-4CE3-B1C4-9F94866E2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8BD42B-71E1-4044-9658-6AAAA94B5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3C02B00-6BA3-4427-9318-46AB8771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876-B779-4B19-9C46-694579F4373A}" type="datetimeFigureOut">
              <a:rPr lang="sr-Latn-RS" smtClean="0"/>
              <a:t>3.5.2020.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217B7DB-EC2D-4B24-B42C-BF2C02D2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9D4BA259-B61D-498F-8EDD-01A29ACA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61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272904-8455-4CD9-A15B-9E548BEB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8FAFA046-0D17-48B5-8717-59775DC23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9D5373A5-0C18-4742-891E-F791BAF22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876-B779-4B19-9C46-694579F4373A}" type="datetimeFigureOut">
              <a:rPr lang="sr-Latn-RS" smtClean="0"/>
              <a:t>3.5.2020.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C318174-FCEF-49A9-8E05-8509EB381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2354F73-EFBE-4E59-8E62-0903D8F2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9747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1B104057-189D-4F20-8EC8-EB969B7E52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B8AD6830-16AB-46E3-A9A9-8D804534D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0D7E9994-FF79-48BB-BD60-ADB9AD9E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876-B779-4B19-9C46-694579F4373A}" type="datetimeFigureOut">
              <a:rPr lang="sr-Latn-RS" smtClean="0"/>
              <a:t>3.5.2020.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325C1C3-4A52-4F58-A161-6D4376ACE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7FADCBD9-0769-4474-A088-6809D7AF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3155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62D87C-FB79-4B95-B654-D9E1A9DBF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6375D6DF-94AF-4DCC-8F55-FEE623598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BF25854-D773-4D59-AB7D-DCD858C2B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876-B779-4B19-9C46-694579F4373A}" type="datetimeFigureOut">
              <a:rPr lang="sr-Latn-RS" smtClean="0"/>
              <a:t>3.5.2020.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FE351D4D-AEF8-42CB-B49A-38AAE070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CA469C29-5670-41B3-974D-A2F421159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541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EFD32F-D1B5-4B59-A25E-FA80DAE3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C4122433-7DED-43E9-9E69-E562C7598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164CBE9C-3E5A-4545-B840-6B4885BF3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876-B779-4B19-9C46-694579F4373A}" type="datetimeFigureOut">
              <a:rPr lang="sr-Latn-RS" smtClean="0"/>
              <a:t>3.5.2020.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1FC4C3C-D245-469A-9CD8-FFB4D7D5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E3575F66-4779-476A-AFCB-D0C674F6C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6226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95A4E3-9E30-4DFF-B8C7-0F597BFC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DEF01EC0-BFDD-4E62-B896-3D07DD6B3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9245FB5D-8626-4CCD-BDFF-9FA9E5CE0A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318D903-E2B6-4908-B28C-27264A30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876-B779-4B19-9C46-694579F4373A}" type="datetimeFigureOut">
              <a:rPr lang="sr-Latn-RS" smtClean="0"/>
              <a:t>3.5.2020.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343997B-942A-4E56-B74B-D09843EF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A5E575D8-84E7-402D-9BF5-ADB6B216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44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F91D1D-F4A3-480A-A44A-2164A010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DF2FFA5-4729-4AAE-85CD-8AAA9F6A7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B9AFE4E3-7E23-4C0C-9E0A-89E7E2DB4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21E551ED-67F2-46C6-8342-4CA591DD0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524ABC89-A072-4815-84A7-55030BFD3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FAF2F271-8B3C-451D-ADC4-FF370305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876-B779-4B19-9C46-694579F4373A}" type="datetimeFigureOut">
              <a:rPr lang="sr-Latn-RS" smtClean="0"/>
              <a:t>3.5.2020.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8DF06993-F1C2-483C-A460-23CB503DD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63D7AB67-F7B2-48E3-9A80-D85D5F47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231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2D0BF4B-E8C7-4B05-9BA1-CA5992D0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3996AC0A-0AEB-4925-B155-A022BEAD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876-B779-4B19-9C46-694579F4373A}" type="datetimeFigureOut">
              <a:rPr lang="sr-Latn-RS" smtClean="0"/>
              <a:t>3.5.2020.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EA9E7C43-DF3F-4E55-93F8-8BDC175F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A0D56F1F-640A-46AD-92AF-5D3D6059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36932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EE53DC37-31E6-4592-87A3-BAC79088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876-B779-4B19-9C46-694579F4373A}" type="datetimeFigureOut">
              <a:rPr lang="sr-Latn-RS" smtClean="0"/>
              <a:t>3.5.2020.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151E2D2C-303B-4F60-812B-E822D4ACF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C7973558-BEED-4D71-92BB-604CA061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2862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EB8F9E-A2B4-48B0-BE5A-0BBBA90E8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28733837-1DF6-47D3-B13E-3F719CDEF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79DCD69F-962D-4261-9EB9-E60A619C1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D7BC9A4B-398D-437F-A269-E8604A955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876-B779-4B19-9C46-694579F4373A}" type="datetimeFigureOut">
              <a:rPr lang="sr-Latn-RS" smtClean="0"/>
              <a:t>3.5.2020.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9DCAD47-038E-4A99-B6DB-860F9295C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87BE3828-7E3D-4A99-8F09-5D7A005F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4575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6B51A8-AA88-4619-9BE5-A4EDF0249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BE3AEFC2-5CEA-4451-8CF4-54CF90710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8B064DC-5FE8-4010-8BD1-A6B4F89F6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47358520-65A8-4F18-93E3-0D9A5233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BF876-B779-4B19-9C46-694579F4373A}" type="datetimeFigureOut">
              <a:rPr lang="sr-Latn-RS" smtClean="0"/>
              <a:t>3.5.2020.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97BCE4DC-0F2E-4FCC-A689-60FAAB253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FEF79124-C9A6-4C94-9676-02151971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73084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9D12BDE5-C04F-4716-924E-D9502BA0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2477F65-913F-4109-A1B0-DB6630D02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E76A82B-05C4-4573-8D9A-04A5CB7C54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BF876-B779-4B19-9C46-694579F4373A}" type="datetimeFigureOut">
              <a:rPr lang="sr-Latn-RS" smtClean="0"/>
              <a:t>3.5.2020.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07B576D5-3CEB-4A82-8690-BBCE5966D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E310A527-32A2-4C40-8EEE-192AAB0D3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2408E-BB04-45DC-82D1-2C3683376C5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2306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N8OhYt6zdc?feature=oembed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dlIbNrki5o?feature=oembed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C950F9-3DA8-4DA1-BA0A-2260DB610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71" y="0"/>
            <a:ext cx="9144000" cy="2387600"/>
          </a:xfrm>
        </p:spPr>
        <p:txBody>
          <a:bodyPr/>
          <a:lstStyle/>
          <a:p>
            <a:r>
              <a:rPr lang="sr-Cyrl-RS" b="1" dirty="0">
                <a:solidFill>
                  <a:schemeClr val="accent1">
                    <a:lumMod val="50000"/>
                  </a:schemeClr>
                </a:solidFill>
              </a:rPr>
              <a:t>За кога се каже да пева као славуј?</a:t>
            </a:r>
            <a:endParaRPr lang="sr-Latn-R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033BDF1-4FE5-44DE-BB6D-EF001DE61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886" y="2774725"/>
            <a:ext cx="9144000" cy="1655762"/>
          </a:xfrm>
        </p:spPr>
        <p:txBody>
          <a:bodyPr>
            <a:normAutofit/>
          </a:bodyPr>
          <a:lstStyle/>
          <a:p>
            <a:r>
              <a:rPr lang="sr-Cyrl-RS" sz="3200" dirty="0">
                <a:solidFill>
                  <a:schemeClr val="accent1">
                    <a:lumMod val="75000"/>
                  </a:schemeClr>
                </a:solidFill>
              </a:rPr>
              <a:t>Кажемо да „ Пева као славуј“</a:t>
            </a:r>
          </a:p>
          <a:p>
            <a:r>
              <a:rPr lang="sr-Cyrl-RS" sz="3200" dirty="0">
                <a:solidFill>
                  <a:schemeClr val="accent1">
                    <a:lumMod val="75000"/>
                  </a:schemeClr>
                </a:solidFill>
              </a:rPr>
              <a:t>за некога ко лепо пева, има диван глас.</a:t>
            </a:r>
            <a:endParaRPr lang="sr-Latn-R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3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gaonik 4">
            <a:extLst>
              <a:ext uri="{FF2B5EF4-FFF2-40B4-BE49-F238E27FC236}">
                <a16:creationId xmlns:a16="http://schemas.microsoft.com/office/drawing/2014/main" id="{04BF76FF-06D8-44FA-8818-6EED9E894A62}"/>
              </a:ext>
            </a:extLst>
          </p:cNvPr>
          <p:cNvSpPr/>
          <p:nvPr/>
        </p:nvSpPr>
        <p:spPr>
          <a:xfrm>
            <a:off x="733697" y="761163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cap="none" spc="0" dirty="0">
                <a:ln/>
                <a:solidFill>
                  <a:schemeClr val="accent4"/>
                </a:solidFill>
                <a:effectLst/>
              </a:rPr>
              <a:t>„СЛАВУЈ И СУНЦЕ“</a:t>
            </a:r>
            <a:endParaRPr lang="sr-Latn-R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id="{D66D2874-35F1-47C3-AFD8-B36EB6EF2EDE}"/>
              </a:ext>
            </a:extLst>
          </p:cNvPr>
          <p:cNvSpPr/>
          <p:nvPr/>
        </p:nvSpPr>
        <p:spPr>
          <a:xfrm>
            <a:off x="886817" y="2306935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chemeClr val="accent4"/>
                </a:solidFill>
              </a:rPr>
              <a:t>Добрица Ерић</a:t>
            </a:r>
            <a:endParaRPr lang="sr-Latn-R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9274226-F147-4E29-A592-F574BB79B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92" y="138565"/>
            <a:ext cx="2371725" cy="2371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31E97AE-3853-4808-880E-6304F3BDF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129" y="3749903"/>
            <a:ext cx="3688443" cy="220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481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7B7D5B35-5ED2-4C2D-BB98-58BD090C67DB}"/>
              </a:ext>
            </a:extLst>
          </p:cNvPr>
          <p:cNvSpPr/>
          <p:nvPr/>
        </p:nvSpPr>
        <p:spPr>
          <a:xfrm>
            <a:off x="1292498" y="385019"/>
            <a:ext cx="29975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3600" dirty="0">
                <a:solidFill>
                  <a:schemeClr val="accent1">
                    <a:lumMod val="75000"/>
                  </a:schemeClr>
                </a:solidFill>
              </a:rPr>
              <a:t>Добрица Ерић</a:t>
            </a:r>
            <a:endParaRPr lang="sr-Latn-R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8FAD5A8-388E-4073-AA42-676CC23BC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008" y="293914"/>
            <a:ext cx="3537019" cy="6270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Pravougaonik 3">
            <a:extLst>
              <a:ext uri="{FF2B5EF4-FFF2-40B4-BE49-F238E27FC236}">
                <a16:creationId xmlns:a16="http://schemas.microsoft.com/office/drawing/2014/main" id="{AFF62CC2-DC9B-4D2A-900C-9101368A5995}"/>
              </a:ext>
            </a:extLst>
          </p:cNvPr>
          <p:cNvSpPr/>
          <p:nvPr/>
        </p:nvSpPr>
        <p:spPr>
          <a:xfrm>
            <a:off x="478973" y="1728874"/>
            <a:ext cx="59943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ru-RU" sz="2400" b="1" i="0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22. август</a:t>
            </a:r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1936</a:t>
            </a:r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— </a:t>
            </a:r>
            <a:r>
              <a:rPr lang="ru-RU" sz="2400" b="1" i="0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29. март</a:t>
            </a:r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1" i="0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2019</a:t>
            </a:r>
            <a:r>
              <a:rPr lang="ru-RU" sz="24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endParaRPr lang="en-US" sz="2400" b="1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Добрица Ерић је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2400" b="1" dirty="0">
                <a:solidFill>
                  <a:schemeClr val="accent1">
                    <a:lumMod val="75000"/>
                  </a:schemeClr>
                </a:solidFill>
              </a:rPr>
              <a:t>био з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аљубљен у своје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родно место, Гружу, зато је много волео да описује прелепе пределе из сеоске средине.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Свим тим описима он је богатио своје песме. Да је био  успешан у томе, доказују нам бројне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награде које је  стално добијао. </a:t>
            </a:r>
            <a:endParaRPr lang="sr-Latn-R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8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gaonik 4">
            <a:extLst>
              <a:ext uri="{FF2B5EF4-FFF2-40B4-BE49-F238E27FC236}">
                <a16:creationId xmlns:a16="http://schemas.microsoft.com/office/drawing/2014/main" id="{04BF76FF-06D8-44FA-8818-6EED9E894A62}"/>
              </a:ext>
            </a:extLst>
          </p:cNvPr>
          <p:cNvSpPr/>
          <p:nvPr/>
        </p:nvSpPr>
        <p:spPr>
          <a:xfrm>
            <a:off x="501468" y="0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chemeClr val="accent4"/>
                </a:solidFill>
              </a:rPr>
              <a:t>Послушај песму. </a:t>
            </a:r>
            <a:endParaRPr lang="sr-Latn-R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" name="Mediji na mreži 1" title="Slavuj i sunce - Dobrica Eric">
            <a:hlinkClick r:id="" action="ppaction://media"/>
            <a:extLst>
              <a:ext uri="{FF2B5EF4-FFF2-40B4-BE49-F238E27FC236}">
                <a16:creationId xmlns:a16="http://schemas.microsoft.com/office/drawing/2014/main" id="{3E385B5A-9552-4BA5-A496-D22E977DC5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6700" y="2445656"/>
            <a:ext cx="5829300" cy="43688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F5096F6C-2A22-4263-82A0-C20B256F8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914" y="345622"/>
            <a:ext cx="3095171" cy="232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1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ugaonik 1">
            <a:extLst>
              <a:ext uri="{FF2B5EF4-FFF2-40B4-BE49-F238E27FC236}">
                <a16:creationId xmlns:a16="http://schemas.microsoft.com/office/drawing/2014/main" id="{6CCCC1E8-647B-4923-ACC5-38BC44E71D13}"/>
              </a:ext>
            </a:extLst>
          </p:cNvPr>
          <p:cNvSpPr/>
          <p:nvPr/>
        </p:nvSpPr>
        <p:spPr>
          <a:xfrm>
            <a:off x="319314" y="113853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Славуј је птица селица и птица певачица. Проводе зиму у Африци, а код нас долазе у априлу месецу. Славуј пева само у пролеће. </a:t>
            </a:r>
            <a:endParaRPr lang="sr-Latn-R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507D74B-8B3C-4932-BDD0-55981AD6B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672" y="49524"/>
            <a:ext cx="3155043" cy="4732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Mediji na mreži 3" title="Singing nightingale. The best bird song.">
            <a:hlinkClick r:id="" action="ppaction://media"/>
            <a:extLst>
              <a:ext uri="{FF2B5EF4-FFF2-40B4-BE49-F238E27FC236}">
                <a16:creationId xmlns:a16="http://schemas.microsoft.com/office/drawing/2014/main" id="{613FE203-F0F5-434A-AB9E-939F39DB35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8528" y="3858448"/>
            <a:ext cx="4906786" cy="2760067"/>
          </a:xfrm>
          <a:prstGeom prst="rect">
            <a:avLst/>
          </a:prstGeom>
        </p:spPr>
      </p:pic>
      <p:sp>
        <p:nvSpPr>
          <p:cNvPr id="5" name="Okvir za tekst 4">
            <a:extLst>
              <a:ext uri="{FF2B5EF4-FFF2-40B4-BE49-F238E27FC236}">
                <a16:creationId xmlns:a16="http://schemas.microsoft.com/office/drawing/2014/main" id="{1D89AAD7-C533-4F0E-A1C6-F09B6EB6027C}"/>
              </a:ext>
            </a:extLst>
          </p:cNvPr>
          <p:cNvSpPr txBox="1"/>
          <p:nvPr/>
        </p:nvSpPr>
        <p:spPr>
          <a:xfrm>
            <a:off x="6850743" y="5418186"/>
            <a:ext cx="3526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2060"/>
                </a:solidFill>
              </a:rPr>
              <a:t>Послушајте песму славуја. </a:t>
            </a:r>
          </a:p>
          <a:p>
            <a:r>
              <a:rPr lang="sr-Cyrl-RS" sz="2400" dirty="0">
                <a:solidFill>
                  <a:srgbClr val="002060"/>
                </a:solidFill>
              </a:rPr>
              <a:t>Сачекај да се учита.</a:t>
            </a:r>
            <a:endParaRPr lang="sr-Latn-R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72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>
            <a:extLst>
              <a:ext uri="{FF2B5EF4-FFF2-40B4-BE49-F238E27FC236}">
                <a16:creationId xmlns:a16="http://schemas.microsoft.com/office/drawing/2014/main" id="{94A9146C-7F7C-4A66-AED8-B932871D86AF}"/>
              </a:ext>
            </a:extLst>
          </p:cNvPr>
          <p:cNvSpPr/>
          <p:nvPr/>
        </p:nvSpPr>
        <p:spPr>
          <a:xfrm>
            <a:off x="501468" y="0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dirty="0">
                <a:ln/>
                <a:solidFill>
                  <a:schemeClr val="accent4"/>
                </a:solidFill>
              </a:rPr>
              <a:t>Анализа песме:</a:t>
            </a:r>
            <a:endParaRPr lang="sr-Latn-R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6FCC1099-13E2-467B-A7A5-94F68F52ADE4}"/>
              </a:ext>
            </a:extLst>
          </p:cNvPr>
          <p:cNvSpPr/>
          <p:nvPr/>
        </p:nvSpPr>
        <p:spPr>
          <a:xfrm>
            <a:off x="362857" y="1312706"/>
            <a:ext cx="6096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Cyrl-RS" sz="20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Књижевни род: </a:t>
            </a:r>
            <a:r>
              <a:rPr lang="sr-Cyrl-RS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лирика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RS" sz="20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Књижевна врста</a:t>
            </a:r>
            <a:r>
              <a:rPr lang="sr-Cyrl-RS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: песма</a:t>
            </a:r>
          </a:p>
          <a:p>
            <a:pPr fontAlgn="auto">
              <a:spcAft>
                <a:spcPts val="0"/>
              </a:spcAft>
              <a:defRPr/>
            </a:pPr>
            <a:r>
              <a:rPr lang="sr-Cyrl-RS" sz="2000" b="1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Непознате речи: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луг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– шумарак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коса луга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– нагнута (коса) површина земљишта под шумом, шумица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јабучаре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– воћњаци засађени јабукама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- гај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– мала шума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преља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– жена која преде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сунчеве преље испредају свилене кончиће који висе са грана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– одсјај сунчевих зрака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цер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– врста храста 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јасика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– врста дрвета 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сунце дарује јасике, брезе, цериће и траву минђушама од бисера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– то је оно преламање сунчевих зрака кроз капљице росе</a:t>
            </a:r>
          </a:p>
          <a:p>
            <a:pPr marL="285750" indent="-285750" fontAlgn="auto">
              <a:spcAft>
                <a:spcPts val="0"/>
              </a:spcAft>
              <a:buFontTx/>
              <a:buChar char="-"/>
              <a:defRPr/>
            </a:pPr>
            <a:r>
              <a:rPr lang="sr-Cyrl-RS" sz="2000" b="1" dirty="0">
                <a:solidFill>
                  <a:schemeClr val="accent1">
                    <a:lumMod val="75000"/>
                  </a:schemeClr>
                </a:solidFill>
              </a:rPr>
              <a:t>било</a:t>
            </a:r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 – пулс, откуцај срца</a:t>
            </a:r>
            <a:endParaRPr lang="sr-Cyrl-RS" sz="2000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0DDB15C0-8D34-454B-BA8C-62AEC9E477D8}"/>
              </a:ext>
            </a:extLst>
          </p:cNvPr>
          <p:cNvSpPr txBox="1"/>
          <p:nvPr/>
        </p:nvSpPr>
        <p:spPr>
          <a:xfrm>
            <a:off x="7213601" y="1057104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u="sng" dirty="0">
                <a:solidFill>
                  <a:schemeClr val="accent1">
                    <a:lumMod val="75000"/>
                  </a:schemeClr>
                </a:solidFill>
              </a:rPr>
              <a:t>Мотив</a:t>
            </a:r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: Лепота пролећа у шуми.</a:t>
            </a:r>
          </a:p>
          <a:p>
            <a:r>
              <a:rPr lang="sr-Cyrl-RS" sz="2000" b="1" u="sng" dirty="0">
                <a:solidFill>
                  <a:schemeClr val="accent1">
                    <a:lumMod val="75000"/>
                  </a:schemeClr>
                </a:solidFill>
              </a:rPr>
              <a:t>Строфа:</a:t>
            </a:r>
            <a:r>
              <a:rPr lang="sr-Cyrl-RS" sz="2000" b="1" dirty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песма има пет строфа.</a:t>
            </a:r>
          </a:p>
          <a:p>
            <a:r>
              <a:rPr lang="sr-Cyrl-RS" sz="2000" b="1" u="sng" dirty="0">
                <a:solidFill>
                  <a:schemeClr val="accent1">
                    <a:lumMod val="75000"/>
                  </a:schemeClr>
                </a:solidFill>
              </a:rPr>
              <a:t>Стих: </a:t>
            </a:r>
            <a:r>
              <a:rPr lang="sr-Cyrl-R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r-Cyrl-RS" sz="2000" dirty="0">
                <a:solidFill>
                  <a:schemeClr val="accent1">
                    <a:lumMod val="75000"/>
                  </a:schemeClr>
                </a:solidFill>
              </a:rPr>
              <a:t>песма има 22 стиха.</a:t>
            </a:r>
          </a:p>
          <a:p>
            <a:endParaRPr lang="sr-Latn-R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12B124FF-14E9-41BC-8343-0C6D3D21A83D}"/>
              </a:ext>
            </a:extLst>
          </p:cNvPr>
          <p:cNvSpPr txBox="1"/>
          <p:nvPr/>
        </p:nvSpPr>
        <p:spPr>
          <a:xfrm>
            <a:off x="7489371" y="2905780"/>
            <a:ext cx="3280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C000"/>
                </a:solidFill>
              </a:rPr>
              <a:t>Препиши у свеску.</a:t>
            </a:r>
            <a:endParaRPr lang="sr-Latn-R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0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gaonik 4">
            <a:extLst>
              <a:ext uri="{FF2B5EF4-FFF2-40B4-BE49-F238E27FC236}">
                <a16:creationId xmlns:a16="http://schemas.microsoft.com/office/drawing/2014/main" id="{04BF76FF-06D8-44FA-8818-6EED9E894A62}"/>
              </a:ext>
            </a:extLst>
          </p:cNvPr>
          <p:cNvSpPr/>
          <p:nvPr/>
        </p:nvSpPr>
        <p:spPr>
          <a:xfrm>
            <a:off x="493485" y="41712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cap="none" spc="0" dirty="0">
                <a:ln/>
                <a:solidFill>
                  <a:schemeClr val="accent4"/>
                </a:solidFill>
                <a:effectLst/>
              </a:rPr>
              <a:t>Питања:</a:t>
            </a:r>
            <a:endParaRPr lang="sr-Latn-R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B7EE2DAF-0E78-462E-9233-99087884C3DA}"/>
              </a:ext>
            </a:extLst>
          </p:cNvPr>
          <p:cNvSpPr txBox="1"/>
          <p:nvPr/>
        </p:nvSpPr>
        <p:spPr>
          <a:xfrm>
            <a:off x="667657" y="1596571"/>
            <a:ext cx="355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chemeClr val="accent4">
                    <a:lumMod val="75000"/>
                  </a:schemeClr>
                </a:solidFill>
              </a:rPr>
              <a:t>1. Одакле се јавља славуј?</a:t>
            </a:r>
            <a:endParaRPr lang="sr-Latn-R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0D5BFE31-4E23-4E87-8F2B-9234FC911141}"/>
              </a:ext>
            </a:extLst>
          </p:cNvPr>
          <p:cNvSpPr txBox="1"/>
          <p:nvPr/>
        </p:nvSpPr>
        <p:spPr>
          <a:xfrm>
            <a:off x="667656" y="2169885"/>
            <a:ext cx="9390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chemeClr val="accent4">
                    <a:lumMod val="75000"/>
                  </a:schemeClr>
                </a:solidFill>
              </a:rPr>
              <a:t>2. Одакле је изронило сунце? На шта мисли песник  када каже „плава бара“?</a:t>
            </a:r>
            <a:endParaRPr lang="sr-Latn-R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DAB86BCF-7194-4F6D-B54A-E690F60BE4D2}"/>
              </a:ext>
            </a:extLst>
          </p:cNvPr>
          <p:cNvSpPr txBox="1"/>
          <p:nvPr/>
        </p:nvSpPr>
        <p:spPr>
          <a:xfrm>
            <a:off x="667657" y="2636743"/>
            <a:ext cx="5675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chemeClr val="accent4">
                    <a:lumMod val="75000"/>
                  </a:schemeClr>
                </a:solidFill>
              </a:rPr>
              <a:t>3. Које доба дана описује песник?</a:t>
            </a:r>
            <a:endParaRPr lang="sr-Latn-R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5329848F-815E-4F67-8E5F-B5F572670810}"/>
              </a:ext>
            </a:extLst>
          </p:cNvPr>
          <p:cNvSpPr txBox="1"/>
          <p:nvPr/>
        </p:nvSpPr>
        <p:spPr>
          <a:xfrm>
            <a:off x="667657" y="3244334"/>
            <a:ext cx="519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chemeClr val="accent4">
                    <a:lumMod val="75000"/>
                  </a:schemeClr>
                </a:solidFill>
              </a:rPr>
              <a:t>4. Које годишње доба  је описано у песми?</a:t>
            </a:r>
            <a:endParaRPr lang="sr-Latn-R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id="{5FCB169C-A72E-447B-9B94-4371146DF752}"/>
              </a:ext>
            </a:extLst>
          </p:cNvPr>
          <p:cNvSpPr txBox="1"/>
          <p:nvPr/>
        </p:nvSpPr>
        <p:spPr>
          <a:xfrm>
            <a:off x="667657" y="3888210"/>
            <a:ext cx="519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chemeClr val="accent4">
                    <a:lumMod val="75000"/>
                  </a:schemeClr>
                </a:solidFill>
              </a:rPr>
              <a:t>5. Шта сунце значи за славуја из песме?</a:t>
            </a:r>
            <a:endParaRPr lang="sr-Latn-R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Okvir za tekst 11">
            <a:extLst>
              <a:ext uri="{FF2B5EF4-FFF2-40B4-BE49-F238E27FC236}">
                <a16:creationId xmlns:a16="http://schemas.microsoft.com/office/drawing/2014/main" id="{43F10FA2-EE6B-494A-BC4B-7CBB785537FC}"/>
              </a:ext>
            </a:extLst>
          </p:cNvPr>
          <p:cNvSpPr txBox="1"/>
          <p:nvPr/>
        </p:nvSpPr>
        <p:spPr>
          <a:xfrm>
            <a:off x="667657" y="4523210"/>
            <a:ext cx="619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chemeClr val="accent4">
                    <a:lumMod val="75000"/>
                  </a:schemeClr>
                </a:solidFill>
              </a:rPr>
              <a:t>6. Шта сунце значи за остале биљке и животиње?</a:t>
            </a:r>
            <a:endParaRPr lang="sr-Latn-R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Pravougaonik 12">
            <a:extLst>
              <a:ext uri="{FF2B5EF4-FFF2-40B4-BE49-F238E27FC236}">
                <a16:creationId xmlns:a16="http://schemas.microsoft.com/office/drawing/2014/main" id="{8E785F16-9C21-46EE-BCD0-8B526FCF40D1}"/>
              </a:ext>
            </a:extLst>
          </p:cNvPr>
          <p:cNvSpPr/>
          <p:nvPr/>
        </p:nvSpPr>
        <p:spPr>
          <a:xfrm>
            <a:off x="5363027" y="-389150"/>
            <a:ext cx="5900057" cy="158242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cap="none" spc="0" dirty="0">
                <a:ln/>
                <a:solidFill>
                  <a:schemeClr val="accent4"/>
                </a:solidFill>
                <a:effectLst/>
              </a:rPr>
              <a:t>Препиши и одговори у свеску.</a:t>
            </a:r>
            <a:endParaRPr lang="sr-Latn-R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2443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9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450714EB-53FE-48B7-AE09-68724B8BE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250936"/>
              </p:ext>
            </p:extLst>
          </p:nvPr>
        </p:nvGraphicFramePr>
        <p:xfrm>
          <a:off x="420915" y="899886"/>
          <a:ext cx="81280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1471381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688791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5485647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83324364"/>
                    </a:ext>
                  </a:extLst>
                </a:gridCol>
              </a:tblGrid>
              <a:tr h="263192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Основно значење</a:t>
                      </a:r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Умањено значење </a:t>
                      </a:r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Основно значење</a:t>
                      </a:r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Умањено значење </a:t>
                      </a:r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040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сунце</a:t>
                      </a:r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сунашце</a:t>
                      </a:r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минђуша</a:t>
                      </a:r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30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погача</a:t>
                      </a:r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воденица</a:t>
                      </a:r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1319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поток</a:t>
                      </a:r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бисер</a:t>
                      </a:r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30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син</a:t>
                      </a:r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RS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звезда</a:t>
                      </a:r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672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конац</a:t>
                      </a:r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ливада</a:t>
                      </a:r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149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ружа</a:t>
                      </a:r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RS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јелен</a:t>
                      </a:r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47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грана</a:t>
                      </a:r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RS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крило </a:t>
                      </a:r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r-Latn-RS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286108"/>
                  </a:ext>
                </a:extLst>
              </a:tr>
            </a:tbl>
          </a:graphicData>
        </a:graphic>
      </p:graphicFrame>
      <p:sp>
        <p:nvSpPr>
          <p:cNvPr id="7" name="Pravougaonik 6">
            <a:extLst>
              <a:ext uri="{FF2B5EF4-FFF2-40B4-BE49-F238E27FC236}">
                <a16:creationId xmlns:a16="http://schemas.microsoft.com/office/drawing/2014/main" id="{1F332505-90B8-4C8C-BFD0-399809EC66F9}"/>
              </a:ext>
            </a:extLst>
          </p:cNvPr>
          <p:cNvSpPr/>
          <p:nvPr/>
        </p:nvSpPr>
        <p:spPr>
          <a:xfrm>
            <a:off x="420915" y="4375220"/>
            <a:ext cx="520918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r-Cyrl-RS" sz="5400" b="1" cap="none" spc="0" dirty="0">
                <a:ln/>
                <a:solidFill>
                  <a:schemeClr val="accent4"/>
                </a:solidFill>
                <a:effectLst/>
              </a:rPr>
              <a:t>Попуни табелу,</a:t>
            </a:r>
          </a:p>
          <a:p>
            <a:pPr algn="ctr"/>
            <a:r>
              <a:rPr lang="sr-Cyrl-RS" sz="5400" b="1" dirty="0">
                <a:ln/>
                <a:solidFill>
                  <a:schemeClr val="accent4"/>
                </a:solidFill>
              </a:rPr>
              <a:t>прецртај је у свеску.</a:t>
            </a:r>
            <a:endParaRPr lang="sr-Latn-R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531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360</Words>
  <Application>Microsoft Office PowerPoint</Application>
  <PresentationFormat>Široki ekran</PresentationFormat>
  <Paragraphs>63</Paragraphs>
  <Slides>8</Slides>
  <Notes>0</Notes>
  <HiddenSlides>0</HiddenSlides>
  <MMClips>2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Office</vt:lpstr>
      <vt:lpstr>За кога се каже да пева као славуј?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 кога се каже да пева као славуј?</dc:title>
  <dc:creator>Дупало Мирјана</dc:creator>
  <cp:lastModifiedBy>Дупало Мирјана</cp:lastModifiedBy>
  <cp:revision>13</cp:revision>
  <dcterms:created xsi:type="dcterms:W3CDTF">2020-05-03T17:41:34Z</dcterms:created>
  <dcterms:modified xsi:type="dcterms:W3CDTF">2020-05-03T19:33:04Z</dcterms:modified>
</cp:coreProperties>
</file>